
<file path=[Content_Types].xml><?xml version="1.0" encoding="utf-8"?>
<Types xmlns="http://schemas.openxmlformats.org/package/2006/content-types"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1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10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Layout+xml" PartName="/ppt/slideLayouts/slideLayout9.xml"/>
  <Override ContentType="application/vnd.openxmlformats-officedocument.presentationml.slideMaster+xml" PartName="/ppt/slideMasters/slideMaster1.xml"/>
  <Override ContentType="application/vnd.openxmlformats-officedocument.presentationml.slide+xml" PartName="/ppt/slides/slide4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  <Override ContentType="application/vnd.openxmlformats-officedocument.presentationml.viewProps+xml" PartName="/ppt/viewProps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autoCompressPictures="0" embedTrueTypeFonts="1" strictFirstAndLastChars="0" saveSubsetFonts="1">
  <p:sldMasterIdLst>
    <p:sldMasterId id="2147483659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</p:sldIdLst>
  <p:sldSz cy="5143500" cx="9144000"/>
  <p:notesSz cx="6858000" cy="9144000"/>
  <p:embeddedFontLst>
    <p:embeddedFont>
      <p:font typeface="Lora"/>
      <p:regular r:id="rId21"/>
      <p:bold r:id="rId22"/>
      <p:italic r:id="rId23"/>
      <p:boldItalic r:id="rId24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/>
</file>

<file path=ppt/viewProps.xml><?xml version="1.0" encoding="utf-8"?>
<p:view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Comments="0">
  <p:slideViewPr>
    <p:cSldViewPr snapToGrid="0">
      <p:cViewPr varScale="1">
        <p:scale>
          <a:sx n="100" d="100"/>
          <a:sy n="100" d="100"/>
        </p:scale>
        <p:origin x="0" y="0"/>
      </p:cViewPr>
      <p:guideLst>
        <p:guide pos="1620" orient="horz"/>
        <p:guide pos="2880"/>
      </p:guideLst>
    </p:cSldViewPr>
  </p:slideViewPr>
</p:viewPr>
</file>

<file path=ppt/_rels/presentation.xml.rels><?xml version="1.0" encoding="UTF-8" standalone="yes"?><Relationships xmlns="http://schemas.openxmlformats.org/package/2006/relationships"><Relationship Id="rId20" Type="http://schemas.openxmlformats.org/officeDocument/2006/relationships/slide" Target="slides/slide15.xml"/><Relationship Id="rId11" Type="http://schemas.openxmlformats.org/officeDocument/2006/relationships/slide" Target="slides/slide6.xml"/><Relationship Id="rId22" Type="http://schemas.openxmlformats.org/officeDocument/2006/relationships/font" Target="fonts/Lora-bold.fntdata"/><Relationship Id="rId10" Type="http://schemas.openxmlformats.org/officeDocument/2006/relationships/slide" Target="slides/slide5.xml"/><Relationship Id="rId21" Type="http://schemas.openxmlformats.org/officeDocument/2006/relationships/font" Target="fonts/Lora-regular.fntdata"/><Relationship Id="rId13" Type="http://schemas.openxmlformats.org/officeDocument/2006/relationships/slide" Target="slides/slide8.xml"/><Relationship Id="rId24" Type="http://schemas.openxmlformats.org/officeDocument/2006/relationships/font" Target="fonts/Lora-boldItalic.fntdata"/><Relationship Id="rId12" Type="http://schemas.openxmlformats.org/officeDocument/2006/relationships/slide" Target="slides/slide7.xml"/><Relationship Id="rId23" Type="http://schemas.openxmlformats.org/officeDocument/2006/relationships/font" Target="fonts/Lora-italic.fntdata"/><Relationship Id="rId1" Type="http://schemas.openxmlformats.org/officeDocument/2006/relationships/theme" Target="theme/theme1.xml"/><Relationship Id="rId2" Type="http://schemas.openxmlformats.org/officeDocument/2006/relationships/viewProps" Target="viewProps.xml"/><Relationship Id="rId3" Type="http://schemas.openxmlformats.org/officeDocument/2006/relationships/presProps" Target="presProp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15" Type="http://schemas.openxmlformats.org/officeDocument/2006/relationships/slide" Target="slides/slide10.xml"/><Relationship Id="rId14" Type="http://schemas.openxmlformats.org/officeDocument/2006/relationships/slide" Target="slides/slide9.xml"/><Relationship Id="rId17" Type="http://schemas.openxmlformats.org/officeDocument/2006/relationships/slide" Target="slides/slide12.xml"/><Relationship Id="rId16" Type="http://schemas.openxmlformats.org/officeDocument/2006/relationships/slide" Target="slides/slide11.xml"/><Relationship Id="rId5" Type="http://schemas.openxmlformats.org/officeDocument/2006/relationships/notesMaster" Target="notesMasters/notesMaster1.xml"/><Relationship Id="rId19" Type="http://schemas.openxmlformats.org/officeDocument/2006/relationships/slide" Target="slides/slide14.xml"/><Relationship Id="rId6" Type="http://schemas.openxmlformats.org/officeDocument/2006/relationships/slide" Target="slides/slide1.xml"/><Relationship Id="rId18" Type="http://schemas.openxmlformats.org/officeDocument/2006/relationships/slide" Target="slides/slide13.xml"/><Relationship Id="rId7" Type="http://schemas.openxmlformats.org/officeDocument/2006/relationships/slide" Target="slides/slide2.xml"/><Relationship Id="rId8" Type="http://schemas.openxmlformats.org/officeDocument/2006/relationships/slide" Target="slides/slide3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298450" lvl="0" marL="4572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indent="-298450" lvl="1" marL="9144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indent="-298450" lvl="2" marL="13716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indent="-298450" lvl="3" marL="18288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indent="-298450" lvl="4" marL="22860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indent="-298450" lvl="5" marL="27432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indent="-298450" lvl="6" marL="320040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indent="-298450" lvl="7" marL="365760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indent="-298450" lvl="8" marL="411480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:notes"/>
          <p:cNvSpPr/>
          <p:nvPr>
            <p:ph idx="2" type="sldImg"/>
          </p:nvPr>
        </p:nvSpPr>
        <p:spPr>
          <a:xfrm>
            <a:off x="381300" y="685800"/>
            <a:ext cx="6096075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" name="Google Shape;52;p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8940a341db_1_3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0" name="Google Shape;130;g8940a341db_1_3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8940a341db_1_8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6" name="Google Shape;136;g8940a341db_1_8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40" name="Shape 1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1" name="Google Shape;141;g8940a341db_1_6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2" name="Google Shape;142;g8940a341db_1_6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52" name="Shape 1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3" name="Google Shape;153;g8940a341db_0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4" name="Google Shape;154;g8940a341db_0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68" name="Shape 1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9" name="Google Shape;169;g8940a341db_1_47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0" name="Google Shape;170;g8940a341db_1_47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75" name="Shape 1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6" name="Google Shape;176;g8940a341db_1_64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77" name="Google Shape;177;g8940a341db_1_64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56" name="Shape 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Google Shape;57;g8940a341db_0_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8" name="Google Shape;58;g8940a341db_0_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64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g8940a341db_0_1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6" name="Google Shape;66;g8940a341db_0_1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 sz="1350">
                <a:solidFill>
                  <a:srgbClr val="222222"/>
                </a:solidFill>
                <a:highlight>
                  <a:srgbClr val="FFFFFF"/>
                </a:highlight>
                <a:latin typeface="Lora"/>
                <a:ea typeface="Lora"/>
                <a:cs typeface="Lora"/>
                <a:sym typeface="Lora"/>
              </a:rPr>
              <a:t>It is hypothesized that simple, highly automated sensorimotor tasks can be maintained by a highly segregated brain organization, while more complex and cognitively demanding tasks require integration between multiple subnetworks</a:t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g8940a341db_0_26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75" name="Google Shape;75;g8940a341db_0_26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g8940a341db_0_3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84" name="Google Shape;84;g8940a341db_0_3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8940a341db_1_5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3" name="Google Shape;93;g8940a341db_1_5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8940a341db_0_39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2" name="Google Shape;102;g8940a341db_0_39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09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g8940a341db_1_12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1" name="Google Shape;111;g8940a341db_1_12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showMasterPhAnim="0" showMasterSp="0">
  <p:cSld>
    <p:spTree>
      <p:nvGrpSpPr>
        <p:cNvPr id="117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8" name="Google Shape;118;g8940a341db_1_110:notes"/>
          <p:cNvSpPr/>
          <p:nvPr>
            <p:ph idx="2" type="sldImg"/>
          </p:nvPr>
        </p:nvSpPr>
        <p:spPr>
          <a:xfrm>
            <a:off x="381300" y="685800"/>
            <a:ext cx="6096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9" name="Google Shape;119;g8940a341db_1_110:notes"/>
          <p:cNvSpPr txBox="1"/>
          <p:nvPr>
            <p:ph idx="1" type="body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1pPr>
            <a:lvl2pPr lvl="1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2pPr>
            <a:lvl3pPr lvl="2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3pPr>
            <a:lvl4pPr lvl="3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4pPr>
            <a:lvl5pPr lvl="4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5pPr>
            <a:lvl6pPr lvl="5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6pPr>
            <a:lvl7pPr lvl="6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7pPr>
            <a:lvl8pPr lvl="7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8pPr>
            <a:lvl9pPr lvl="8" algn="ctr">
              <a:spcBef>
                <a:spcPts val="0"/>
              </a:spcBef>
              <a:spcAft>
                <a:spcPts val="0"/>
              </a:spcAft>
              <a:buSzPts val="5200"/>
              <a:buNone/>
              <a:defRPr sz="5200"/>
            </a:lvl9pPr>
          </a:lstStyle>
          <a:p/>
        </p:txBody>
      </p:sp>
      <p:sp>
        <p:nvSpPr>
          <p:cNvPr id="11" name="Google Shape;11;p2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800"/>
              <a:buNone/>
              <a:defRPr sz="2800"/>
            </a:lvl9pPr>
          </a:lstStyle>
          <a:p/>
        </p:txBody>
      </p:sp>
      <p:sp>
        <p:nvSpPr>
          <p:cNvPr id="12" name="Google Shape;12;p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ig number">
  <p:cSld name="BIG_NUMBER"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1"/>
          <p:cNvSpPr txBox="1"/>
          <p:nvPr>
            <p:ph hasCustomPrompt="1" type="title"/>
          </p:nvPr>
        </p:nvSpPr>
        <p:spPr>
          <a:xfrm>
            <a:off x="311700" y="1106125"/>
            <a:ext cx="8520600" cy="19635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1pPr>
            <a:lvl2pPr lvl="1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2pPr>
            <a:lvl3pPr lvl="2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3pPr>
            <a:lvl4pPr lvl="3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4pPr>
            <a:lvl5pPr lvl="4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5pPr>
            <a:lvl6pPr lvl="5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6pPr>
            <a:lvl7pPr lvl="6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7pPr>
            <a:lvl8pPr lvl="7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8pPr>
            <a:lvl9pPr lvl="8" algn="ctr">
              <a:spcBef>
                <a:spcPts val="0"/>
              </a:spcBef>
              <a:spcAft>
                <a:spcPts val="0"/>
              </a:spcAft>
              <a:buSzPts val="12000"/>
              <a:buNone/>
              <a:defRPr sz="12000"/>
            </a:lvl9pPr>
          </a:lstStyle>
          <a:p>
            <a:r>
              <a:t>xx%</a:t>
            </a:r>
          </a:p>
        </p:txBody>
      </p:sp>
      <p:sp>
        <p:nvSpPr>
          <p:cNvPr id="46" name="Google Shape;46;p11"/>
          <p:cNvSpPr txBox="1"/>
          <p:nvPr>
            <p:ph idx="1" type="body"/>
          </p:nvPr>
        </p:nvSpPr>
        <p:spPr>
          <a:xfrm>
            <a:off x="311700" y="3152225"/>
            <a:ext cx="8520600" cy="13008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 algn="ctr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 algn="ctr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 algn="ctr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 algn="ctr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 algn="ctr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7" name="Google Shape;47;p1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Blank" type="blank">
  <p:cSld name="BLANK">
    <p:spTree>
      <p:nvGrpSpPr>
        <p:cNvPr id="48" name="Shape 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Google Shape;49;p12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header" type="secHead">
  <p:cSld name="SECTION_HEADER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3"/>
          <p:cNvSpPr txBox="1"/>
          <p:nvPr>
            <p:ph type="title"/>
          </p:nvPr>
        </p:nvSpPr>
        <p:spPr>
          <a:xfrm>
            <a:off x="311700" y="2150850"/>
            <a:ext cx="8520600" cy="841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 algn="ctr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/>
        </p:txBody>
      </p:sp>
      <p:sp>
        <p:nvSpPr>
          <p:cNvPr id="15" name="Google Shape;15;p3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body" type="tx">
  <p:cSld name="TITLE_AND_BODY">
    <p:spTree>
      <p:nvGrpSpPr>
        <p:cNvPr id="16" name="Shape 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Google Shape;17;p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18" name="Google Shape;18;p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19" name="Google Shape;19;p4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and two columns" type="twoColTx">
  <p:cSld name="TITLE_AND_TWO_COLUMNS">
    <p:spTree>
      <p:nvGrpSpPr>
        <p:cNvPr id="20" name="Shape 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Google Shape;21;p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2" name="Google Shape;22;p5"/>
          <p:cNvSpPr txBox="1"/>
          <p:nvPr>
            <p:ph idx="1" type="body"/>
          </p:nvPr>
        </p:nvSpPr>
        <p:spPr>
          <a:xfrm>
            <a:off x="3117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3" name="Google Shape;23;p5"/>
          <p:cNvSpPr txBox="1"/>
          <p:nvPr>
            <p:ph idx="2" type="body"/>
          </p:nvPr>
        </p:nvSpPr>
        <p:spPr>
          <a:xfrm>
            <a:off x="4832400" y="1152475"/>
            <a:ext cx="39999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17500" lvl="0" marL="4572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4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24" name="Google Shape;24;p5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Title 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800"/>
              <a:buNone/>
              <a:defRPr/>
            </a:lvl9pPr>
          </a:lstStyle>
          <a:p/>
        </p:txBody>
      </p:sp>
      <p:sp>
        <p:nvSpPr>
          <p:cNvPr id="27" name="Google Shape;27;p6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One column text">
  <p:cSld name="ONE_COLUM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7"/>
          <p:cNvSpPr txBox="1"/>
          <p:nvPr>
            <p:ph type="title"/>
          </p:nvPr>
        </p:nvSpPr>
        <p:spPr>
          <a:xfrm>
            <a:off x="311700" y="555600"/>
            <a:ext cx="2808000" cy="7557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1pPr>
            <a:lvl2pPr lvl="1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/>
        </p:txBody>
      </p:sp>
      <p:sp>
        <p:nvSpPr>
          <p:cNvPr id="30" name="Google Shape;30;p7"/>
          <p:cNvSpPr txBox="1"/>
          <p:nvPr>
            <p:ph idx="1" type="body"/>
          </p:nvPr>
        </p:nvSpPr>
        <p:spPr>
          <a:xfrm>
            <a:off x="311700" y="1389600"/>
            <a:ext cx="2808000" cy="3179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indent="-304800" lvl="0" marL="457200">
              <a:spcBef>
                <a:spcPts val="0"/>
              </a:spcBef>
              <a:spcAft>
                <a:spcPts val="0"/>
              </a:spcAft>
              <a:buSzPts val="1200"/>
              <a:buChar char="●"/>
              <a:defRPr sz="1200"/>
            </a:lvl1pPr>
            <a:lvl2pPr indent="-304800" lvl="1" marL="9144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2pPr>
            <a:lvl3pPr indent="-304800" lvl="2" marL="13716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3pPr>
            <a:lvl4pPr indent="-304800" lvl="3" marL="18288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4pPr>
            <a:lvl5pPr indent="-304800" lvl="4" marL="22860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5pPr>
            <a:lvl6pPr indent="-304800" lvl="5" marL="2743200">
              <a:spcBef>
                <a:spcPts val="1600"/>
              </a:spcBef>
              <a:spcAft>
                <a:spcPts val="0"/>
              </a:spcAft>
              <a:buSzPts val="1200"/>
              <a:buChar char="■"/>
              <a:defRPr sz="1200"/>
            </a:lvl6pPr>
            <a:lvl7pPr indent="-304800" lvl="6" marL="3200400">
              <a:spcBef>
                <a:spcPts val="1600"/>
              </a:spcBef>
              <a:spcAft>
                <a:spcPts val="0"/>
              </a:spcAft>
              <a:buSzPts val="1200"/>
              <a:buChar char="●"/>
              <a:defRPr sz="1200"/>
            </a:lvl7pPr>
            <a:lvl8pPr indent="-304800" lvl="7" marL="3657600">
              <a:spcBef>
                <a:spcPts val="1600"/>
              </a:spcBef>
              <a:spcAft>
                <a:spcPts val="0"/>
              </a:spcAft>
              <a:buSzPts val="1200"/>
              <a:buChar char="○"/>
              <a:defRPr sz="1200"/>
            </a:lvl8pPr>
            <a:lvl9pPr indent="-304800" lvl="8" marL="4114800">
              <a:spcBef>
                <a:spcPts val="1600"/>
              </a:spcBef>
              <a:spcAft>
                <a:spcPts val="1600"/>
              </a:spcAft>
              <a:buSzPts val="1200"/>
              <a:buChar char="■"/>
              <a:defRPr sz="1200"/>
            </a:lvl9pPr>
          </a:lstStyle>
          <a:p/>
        </p:txBody>
      </p:sp>
      <p:sp>
        <p:nvSpPr>
          <p:cNvPr id="31" name="Google Shape;31;p7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Main point">
  <p:cSld name="MAIN_POINT">
    <p:spTree>
      <p:nvGrpSpPr>
        <p:cNvPr id="32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8"/>
          <p:cNvSpPr txBox="1"/>
          <p:nvPr>
            <p:ph type="title"/>
          </p:nvPr>
        </p:nvSpPr>
        <p:spPr>
          <a:xfrm>
            <a:off x="490250" y="450150"/>
            <a:ext cx="6367800" cy="40908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/>
        </p:txBody>
      </p:sp>
      <p:sp>
        <p:nvSpPr>
          <p:cNvPr id="34" name="Google Shape;34;p8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Section title and description">
  <p:cSld name="SECTION_TITLE_AND_DESCRIPTION">
    <p:spTree>
      <p:nvGrpSpPr>
        <p:cNvPr id="35" name="Shape 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" name="Google Shape;36;p9"/>
          <p:cNvSpPr/>
          <p:nvPr/>
        </p:nvSpPr>
        <p:spPr>
          <a:xfrm>
            <a:off x="4572000" y="-125"/>
            <a:ext cx="4572000" cy="5143500"/>
          </a:xfrm>
          <a:prstGeom prst="rect">
            <a:avLst/>
          </a:prstGeom>
          <a:solidFill>
            <a:schemeClr val="lt2"/>
          </a:solidFill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  <p:sp>
        <p:nvSpPr>
          <p:cNvPr id="37" name="Google Shape;37;p9"/>
          <p:cNvSpPr txBox="1"/>
          <p:nvPr>
            <p:ph type="title"/>
          </p:nvPr>
        </p:nvSpPr>
        <p:spPr>
          <a:xfrm>
            <a:off x="265500" y="1233175"/>
            <a:ext cx="4045200" cy="14823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1pPr>
            <a:lvl2pPr lvl="1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2pPr>
            <a:lvl3pPr lvl="2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3pPr>
            <a:lvl4pPr lvl="3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4pPr>
            <a:lvl5pPr lvl="4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5pPr>
            <a:lvl6pPr lvl="5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6pPr>
            <a:lvl7pPr lvl="6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7pPr>
            <a:lvl8pPr lvl="7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8pPr>
            <a:lvl9pPr lvl="8" algn="ctr">
              <a:spcBef>
                <a:spcPts val="0"/>
              </a:spcBef>
              <a:spcAft>
                <a:spcPts val="0"/>
              </a:spcAft>
              <a:buSzPts val="4200"/>
              <a:buNone/>
              <a:defRPr sz="4200"/>
            </a:lvl9pPr>
          </a:lstStyle>
          <a:p/>
        </p:txBody>
      </p:sp>
      <p:sp>
        <p:nvSpPr>
          <p:cNvPr id="38" name="Google Shape;38;p9"/>
          <p:cNvSpPr txBox="1"/>
          <p:nvPr>
            <p:ph idx="1" type="subTitle"/>
          </p:nvPr>
        </p:nvSpPr>
        <p:spPr>
          <a:xfrm>
            <a:off x="265500" y="2803075"/>
            <a:ext cx="4045200" cy="12351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100"/>
              <a:buNone/>
              <a:defRPr sz="2100"/>
            </a:lvl9pPr>
          </a:lstStyle>
          <a:p/>
        </p:txBody>
      </p:sp>
      <p:sp>
        <p:nvSpPr>
          <p:cNvPr id="39" name="Google Shape;39;p9"/>
          <p:cNvSpPr txBox="1"/>
          <p:nvPr>
            <p:ph idx="2" type="body"/>
          </p:nvPr>
        </p:nvSpPr>
        <p:spPr>
          <a:xfrm>
            <a:off x="4939500" y="724075"/>
            <a:ext cx="3837000" cy="369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342900" lvl="0" marL="457200">
              <a:spcBef>
                <a:spcPts val="0"/>
              </a:spcBef>
              <a:spcAft>
                <a:spcPts val="0"/>
              </a:spcAft>
              <a:buSzPts val="1800"/>
              <a:buChar char="●"/>
              <a:defRPr/>
            </a:lvl1pPr>
            <a:lvl2pPr indent="-317500" lvl="1" marL="9144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2pPr>
            <a:lvl3pPr indent="-317500" lvl="2" marL="13716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3pPr>
            <a:lvl4pPr indent="-317500" lvl="3" marL="18288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4pPr>
            <a:lvl5pPr indent="-317500" lvl="4" marL="22860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5pPr>
            <a:lvl6pPr indent="-317500" lvl="5" marL="2743200">
              <a:spcBef>
                <a:spcPts val="1600"/>
              </a:spcBef>
              <a:spcAft>
                <a:spcPts val="0"/>
              </a:spcAft>
              <a:buSzPts val="1400"/>
              <a:buChar char="■"/>
              <a:defRPr/>
            </a:lvl6pPr>
            <a:lvl7pPr indent="-317500" lvl="6" marL="3200400">
              <a:spcBef>
                <a:spcPts val="1600"/>
              </a:spcBef>
              <a:spcAft>
                <a:spcPts val="0"/>
              </a:spcAft>
              <a:buSzPts val="1400"/>
              <a:buChar char="●"/>
              <a:defRPr/>
            </a:lvl7pPr>
            <a:lvl8pPr indent="-317500" lvl="7" marL="3657600">
              <a:spcBef>
                <a:spcPts val="1600"/>
              </a:spcBef>
              <a:spcAft>
                <a:spcPts val="0"/>
              </a:spcAft>
              <a:buSzPts val="1400"/>
              <a:buChar char="○"/>
              <a:defRPr/>
            </a:lvl8pPr>
            <a:lvl9pPr indent="-317500" lvl="8" marL="4114800">
              <a:spcBef>
                <a:spcPts val="1600"/>
              </a:spcBef>
              <a:spcAft>
                <a:spcPts val="1600"/>
              </a:spcAft>
              <a:buSzPts val="1400"/>
              <a:buChar char="■"/>
              <a:defRPr/>
            </a:lvl9pPr>
          </a:lstStyle>
          <a:p/>
        </p:txBody>
      </p:sp>
      <p:sp>
        <p:nvSpPr>
          <p:cNvPr id="40" name="Google Shape;40;p9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matchingName="Caption">
  <p:cSld name="CAPTION_ONLY">
    <p:spTree>
      <p:nvGrpSpPr>
        <p:cNvPr id="4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10"/>
          <p:cNvSpPr txBox="1"/>
          <p:nvPr>
            <p:ph idx="1" type="body"/>
          </p:nvPr>
        </p:nvSpPr>
        <p:spPr>
          <a:xfrm>
            <a:off x="311700" y="4230575"/>
            <a:ext cx="5998800" cy="6051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indent="-228600" lvl="0" marL="4572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  <a:defRPr/>
            </a:lvl1pPr>
          </a:lstStyle>
          <a:p/>
        </p:txBody>
      </p:sp>
      <p:sp>
        <p:nvSpPr>
          <p:cNvPr id="43" name="Google Shape;43;p10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anchorCtr="0" anchor="ctr" bIns="91425" lIns="91425" spcFirstLastPara="1" rIns="91425" wrap="square" tIns="91425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2" Type="http://schemas.openxmlformats.org/officeDocument/2006/relationships/theme" Target="../theme/theme1.xml"/><Relationship Id="rId9" Type="http://schemas.openxmlformats.org/officeDocument/2006/relationships/slideLayout" Target="../slideLayouts/slideLayout9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 name="simple-light-2">
    <p:bg>
      <p:bgPr>
        <a:solidFill>
          <a:schemeClr val="lt1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>
                <a:solidFill>
                  <a:schemeClr val="dk1"/>
                </a:solidFill>
              </a:defRPr>
            </a:lvl9pPr>
          </a:lstStyle>
          <a:p/>
        </p:txBody>
      </p:sp>
      <p:sp>
        <p:nvSpPr>
          <p:cNvPr id="7" name="Google Shape;7;p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>
            <a:lvl1pPr indent="-342900" lvl="0" marL="4572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800"/>
              <a:buChar char="●"/>
              <a:defRPr sz="1800">
                <a:solidFill>
                  <a:schemeClr val="dk2"/>
                </a:solidFill>
              </a:defRPr>
            </a:lvl1pPr>
            <a:lvl2pPr indent="-317500" lvl="1" marL="914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2pPr>
            <a:lvl3pPr indent="-317500" lvl="2" marL="1371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3pPr>
            <a:lvl4pPr indent="-317500" lvl="3" marL="18288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4pPr>
            <a:lvl5pPr indent="-317500" lvl="4" marL="22860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5pPr>
            <a:lvl6pPr indent="-317500" lvl="5" marL="27432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6pPr>
            <a:lvl7pPr indent="-317500" lvl="6" marL="32004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●"/>
              <a:defRPr>
                <a:solidFill>
                  <a:schemeClr val="dk2"/>
                </a:solidFill>
              </a:defRPr>
            </a:lvl7pPr>
            <a:lvl8pPr indent="-317500" lvl="7" marL="3657600">
              <a:lnSpc>
                <a:spcPct val="115000"/>
              </a:lnSpc>
              <a:spcBef>
                <a:spcPts val="1600"/>
              </a:spcBef>
              <a:spcAft>
                <a:spcPts val="0"/>
              </a:spcAft>
              <a:buClr>
                <a:schemeClr val="dk2"/>
              </a:buClr>
              <a:buSzPts val="1400"/>
              <a:buChar char="○"/>
              <a:defRPr>
                <a:solidFill>
                  <a:schemeClr val="dk2"/>
                </a:solidFill>
              </a:defRPr>
            </a:lvl8pPr>
            <a:lvl9pPr indent="-317500" lvl="8" marL="4114800">
              <a:lnSpc>
                <a:spcPct val="115000"/>
              </a:lnSpc>
              <a:spcBef>
                <a:spcPts val="1600"/>
              </a:spcBef>
              <a:spcAft>
                <a:spcPts val="1600"/>
              </a:spcAft>
              <a:buClr>
                <a:schemeClr val="dk2"/>
              </a:buClr>
              <a:buSzPts val="1400"/>
              <a:buChar char="■"/>
              <a:defRPr>
                <a:solidFill>
                  <a:schemeClr val="dk2"/>
                </a:solidFill>
              </a:defRPr>
            </a:lvl9pPr>
          </a:lstStyle>
          <a:p/>
        </p:txBody>
      </p:sp>
      <p:sp>
        <p:nvSpPr>
          <p:cNvPr id="8" name="Google Shape;8;p1"/>
          <p:cNvSpPr txBox="1"/>
          <p:nvPr>
            <p:ph idx="12" type="sldNum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anchorCtr="0" anchor="ctr" bIns="91425" lIns="91425" spcFirstLastPara="1" rIns="91425" wrap="square" tIns="91425">
            <a:noAutofit/>
          </a:bodyPr>
          <a:lstStyle>
            <a:lvl1pPr lvl="0" algn="r">
              <a:buNone/>
              <a:defRPr sz="1000">
                <a:solidFill>
                  <a:schemeClr val="dk2"/>
                </a:solidFill>
              </a:defRPr>
            </a:lvl1pPr>
            <a:lvl2pPr lvl="1" algn="r">
              <a:buNone/>
              <a:defRPr sz="1000">
                <a:solidFill>
                  <a:schemeClr val="dk2"/>
                </a:solidFill>
              </a:defRPr>
            </a:lvl2pPr>
            <a:lvl3pPr lvl="2" algn="r">
              <a:buNone/>
              <a:defRPr sz="1000">
                <a:solidFill>
                  <a:schemeClr val="dk2"/>
                </a:solidFill>
              </a:defRPr>
            </a:lvl3pPr>
            <a:lvl4pPr lvl="3" algn="r">
              <a:buNone/>
              <a:defRPr sz="1000">
                <a:solidFill>
                  <a:schemeClr val="dk2"/>
                </a:solidFill>
              </a:defRPr>
            </a:lvl4pPr>
            <a:lvl5pPr lvl="4" algn="r">
              <a:buNone/>
              <a:defRPr sz="1000">
                <a:solidFill>
                  <a:schemeClr val="dk2"/>
                </a:solidFill>
              </a:defRPr>
            </a:lvl5pPr>
            <a:lvl6pPr lvl="5" algn="r">
              <a:buNone/>
              <a:defRPr sz="1000">
                <a:solidFill>
                  <a:schemeClr val="dk2"/>
                </a:solidFill>
              </a:defRPr>
            </a:lvl6pPr>
            <a:lvl7pPr lvl="6" algn="r">
              <a:buNone/>
              <a:defRPr sz="1000">
                <a:solidFill>
                  <a:schemeClr val="dk2"/>
                </a:solidFill>
              </a:defRPr>
            </a:lvl7pPr>
            <a:lvl8pPr lvl="7" algn="r">
              <a:buNone/>
              <a:defRPr sz="1000">
                <a:solidFill>
                  <a:schemeClr val="dk2"/>
                </a:solidFill>
              </a:defRPr>
            </a:lvl8pPr>
            <a:lvl9pPr lvl="8" algn="r">
              <a:buNone/>
              <a:defRPr sz="1000">
                <a:solidFill>
                  <a:schemeClr val="dk2"/>
                </a:solidFill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Relationship Id="rId3" Type="http://schemas.openxmlformats.org/officeDocument/2006/relationships/hyperlink" Target="https://www.frontiersin.org/people/u/529856" TargetMode="External"/><Relationship Id="rId4" Type="http://schemas.openxmlformats.org/officeDocument/2006/relationships/hyperlink" Target="https://doi.org/10.3389/fncom.2019.00086" TargetMode="Externa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21.png"/><Relationship Id="rId4" Type="http://schemas.openxmlformats.org/officeDocument/2006/relationships/image" Target="../media/image5.png"/><Relationship Id="rId5" Type="http://schemas.openxmlformats.org/officeDocument/2006/relationships/image" Target="../media/image8.png"/><Relationship Id="rId6" Type="http://schemas.openxmlformats.org/officeDocument/2006/relationships/image" Target="../media/image9.png"/><Relationship Id="rId7" Type="http://schemas.openxmlformats.org/officeDocument/2006/relationships/image" Target="../media/image14.png"/><Relationship Id="rId8" Type="http://schemas.openxmlformats.org/officeDocument/2006/relationships/image" Target="../media/image10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3.png"/><Relationship Id="rId4" Type="http://schemas.openxmlformats.org/officeDocument/2006/relationships/image" Target="../media/image17.png"/><Relationship Id="rId11" Type="http://schemas.openxmlformats.org/officeDocument/2006/relationships/image" Target="../media/image18.png"/><Relationship Id="rId10" Type="http://schemas.openxmlformats.org/officeDocument/2006/relationships/image" Target="../media/image14.png"/><Relationship Id="rId9" Type="http://schemas.openxmlformats.org/officeDocument/2006/relationships/image" Target="../media/image9.png"/><Relationship Id="rId5" Type="http://schemas.openxmlformats.org/officeDocument/2006/relationships/image" Target="../media/image15.png"/><Relationship Id="rId6" Type="http://schemas.openxmlformats.org/officeDocument/2006/relationships/image" Target="../media/image16.png"/><Relationship Id="rId7" Type="http://schemas.openxmlformats.org/officeDocument/2006/relationships/image" Target="../media/image5.png"/><Relationship Id="rId8" Type="http://schemas.openxmlformats.org/officeDocument/2006/relationships/image" Target="../media/image8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23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24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2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22.png"/><Relationship Id="rId4" Type="http://schemas.openxmlformats.org/officeDocument/2006/relationships/image" Target="../media/image1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11.png"/><Relationship Id="rId4" Type="http://schemas.openxmlformats.org/officeDocument/2006/relationships/image" Target="../media/image2.pn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9.png"/><Relationship Id="rId4" Type="http://schemas.openxmlformats.org/officeDocument/2006/relationships/image" Target="../media/image11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7.xml"/><Relationship Id="rId3" Type="http://schemas.openxmlformats.org/officeDocument/2006/relationships/image" Target="../media/image7.png"/><Relationship Id="rId4" Type="http://schemas.openxmlformats.org/officeDocument/2006/relationships/image" Target="../media/image20.png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6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9.xml"/><Relationship Id="rId3" Type="http://schemas.openxmlformats.org/officeDocument/2006/relationships/hyperlink" Target="https://www.pnas.org/content/pnas/suppl/2011/04/18/1018985108.DCSupplemental/Appendix.pdf" TargetMode="External"/><Relationship Id="rId4" Type="http://schemas.openxmlformats.org/officeDocument/2006/relationships/image" Target="../media/image27.png"/><Relationship Id="rId5" Type="http://schemas.openxmlformats.org/officeDocument/2006/relationships/image" Target="../media/image25.png"/><Relationship Id="rId6" Type="http://schemas.openxmlformats.org/officeDocument/2006/relationships/image" Target="../media/image26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3" name="Shape 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Google Shape;54;p1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Modular network and informax principle in brain</a:t>
            </a:r>
            <a:endParaRPr/>
          </a:p>
        </p:txBody>
      </p:sp>
      <p:sp>
        <p:nvSpPr>
          <p:cNvPr id="55" name="Google Shape;55;p1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June 20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Tianqin Li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22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Summarize</a:t>
            </a:r>
            <a:endParaRPr/>
          </a:p>
        </p:txBody>
      </p:sp>
      <p:sp>
        <p:nvSpPr>
          <p:cNvPr id="133" name="Google Shape;133;p22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Cognitive effortful task require modules integrated together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Training increase the network modularity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Flexibility of the network increase and then decrease during training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What can we do with the modular network?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brain’s modularity can be changed, not pre-defined, since the competition between modularity and integrative can balance our brain for new task learning (require integration of existed modules) and using existed learnt modules (automatically use the modules)</a:t>
            </a:r>
            <a:endParaRPr/>
          </a:p>
          <a:p>
            <a:pPr indent="-317500" lvl="1" marL="13716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module flexibility can be dynamic so that it would be easy to learn (learn faster once start learning) and resist to forget once the module formed.</a:t>
            </a:r>
            <a:endParaRPr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23"/>
          <p:cNvSpPr txBox="1"/>
          <p:nvPr>
            <p:ph type="ctrTitle"/>
          </p:nvPr>
        </p:nvSpPr>
        <p:spPr>
          <a:xfrm>
            <a:off x="311708" y="744575"/>
            <a:ext cx="8520600" cy="2052600"/>
          </a:xfrm>
          <a:prstGeom prst="rect">
            <a:avLst/>
          </a:prstGeom>
        </p:spPr>
        <p:txBody>
          <a:bodyPr anchorCtr="0" anchor="b" bIns="91425" lIns="91425" spcFirstLastPara="1" rIns="91425" wrap="square" tIns="91425">
            <a:noAutofit/>
          </a:bodyPr>
          <a:lstStyle/>
          <a:p>
            <a:pPr indent="0" lvl="0" marL="0" rtl="0" algn="ctr">
              <a:lnSpc>
                <a:spcPct val="115000"/>
              </a:lnSpc>
              <a:spcBef>
                <a:spcPts val="2300"/>
              </a:spcBef>
              <a:spcAft>
                <a:spcPts val="2300"/>
              </a:spcAft>
              <a:buNone/>
            </a:pPr>
            <a:r>
              <a:rPr b="1" lang="en" sz="3000">
                <a:solidFill>
                  <a:srgbClr val="020202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Principles of Mutual Information Maximization and Energy Minimization Affect the Activation Patterns of Large Scale Networks in the Brain</a:t>
            </a:r>
            <a:endParaRPr/>
          </a:p>
        </p:txBody>
      </p:sp>
      <p:sp>
        <p:nvSpPr>
          <p:cNvPr id="139" name="Google Shape;139;p23"/>
          <p:cNvSpPr txBox="1"/>
          <p:nvPr>
            <p:ph idx="1" type="subTitle"/>
          </p:nvPr>
        </p:nvSpPr>
        <p:spPr>
          <a:xfrm>
            <a:off x="311700" y="2834125"/>
            <a:ext cx="8520600" cy="7926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b="1" lang="en" sz="1350">
                <a:solidFill>
                  <a:srgbClr val="020202"/>
                </a:solidFill>
                <a:highlight>
                  <a:srgbClr val="FFFFFF"/>
                </a:highlight>
                <a:uFill>
                  <a:noFill/>
                </a:uFill>
                <a:latin typeface="Trebuchet MS"/>
                <a:ea typeface="Trebuchet MS"/>
                <a:cs typeface="Trebuchet MS"/>
                <a:sym typeface="Trebuchet MS"/>
                <a:hlinkClick r:id="rId3"/>
              </a:rPr>
              <a:t>Kosuke Takagi</a:t>
            </a:r>
            <a:r>
              <a:rPr lang="en"/>
              <a:t> 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rPr lang="en" sz="1150">
                <a:solidFill>
                  <a:srgbClr val="020202"/>
                </a:solidFill>
                <a:highlight>
                  <a:srgbClr val="FFFFFF"/>
                </a:highlight>
                <a:latin typeface="Georgia"/>
                <a:ea typeface="Georgia"/>
                <a:cs typeface="Georgia"/>
                <a:sym typeface="Georgia"/>
              </a:rPr>
              <a:t>Front. Comput. Neurosci., 09 January 2020 | </a:t>
            </a:r>
            <a:r>
              <a:rPr lang="en" sz="1150">
                <a:solidFill>
                  <a:srgbClr val="D54449"/>
                </a:solidFill>
                <a:highlight>
                  <a:srgbClr val="FFFFFF"/>
                </a:highlight>
                <a:uFill>
                  <a:noFill/>
                </a:uFill>
                <a:latin typeface="Georgia"/>
                <a:ea typeface="Georgia"/>
                <a:cs typeface="Georgia"/>
                <a:sym typeface="Georgia"/>
                <a:hlinkClick r:id="rId4"/>
              </a:rPr>
              <a:t>https://doi.org/10.3389/fncom.2019.00086</a:t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r>
              <a:t/>
            </a:r>
            <a:endParaRPr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43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p2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setup</a:t>
            </a:r>
            <a:endParaRPr/>
          </a:p>
        </p:txBody>
      </p:sp>
      <p:sp>
        <p:nvSpPr>
          <p:cNvPr id="145" name="Google Shape;145;p2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Given input state of the brain, based on A’s connection, calculate the response state of the brain.</a:t>
            </a:r>
            <a:endParaRPr/>
          </a:p>
        </p:txBody>
      </p:sp>
      <p:pic>
        <p:nvPicPr>
          <p:cNvPr id="146" name="Google Shape;146;p2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62000" y="2624803"/>
            <a:ext cx="6144250" cy="207207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7" name="Google Shape;147;p24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849300" y="1259450"/>
            <a:ext cx="1349125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8" name="Google Shape;148;p24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2311325" y="1259450"/>
            <a:ext cx="1049320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49" name="Google Shape;149;p24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3652100" y="1240275"/>
            <a:ext cx="4033884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50" name="Google Shape;150;p24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4427978" y="1867574"/>
            <a:ext cx="1349125" cy="399756"/>
          </a:xfrm>
          <a:prstGeom prst="rect">
            <a:avLst/>
          </a:prstGeom>
          <a:noFill/>
          <a:ln>
            <a:noFill/>
          </a:ln>
        </p:spPr>
      </p:pic>
      <p:pic>
        <p:nvPicPr>
          <p:cNvPr id="151" name="Google Shape;151;p24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1144750" y="2294385"/>
            <a:ext cx="7185201" cy="2698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55" name="Shape 1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6" name="Google Shape;156;p2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Basic setup</a:t>
            </a:r>
            <a:r>
              <a:rPr lang="en"/>
              <a:t> </a:t>
            </a:r>
            <a:endParaRPr/>
          </a:p>
        </p:txBody>
      </p:sp>
      <p:sp>
        <p:nvSpPr>
          <p:cNvPr id="157" name="Google Shape;157;p25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Weight are obtained by fMRI connectivity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Network energy: ri, rj are the response of each neuron, wij is the weight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Mutual information between input s and output r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Wiring cost:</a:t>
            </a:r>
            <a:endParaRPr/>
          </a:p>
        </p:txBody>
      </p:sp>
      <p:pic>
        <p:nvPicPr>
          <p:cNvPr id="158" name="Google Shape;158;p2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756350" y="2196525"/>
            <a:ext cx="2895600" cy="685800"/>
          </a:xfrm>
          <a:prstGeom prst="rect">
            <a:avLst/>
          </a:prstGeom>
          <a:noFill/>
          <a:ln>
            <a:noFill/>
          </a:ln>
        </p:spPr>
      </p:pic>
      <p:pic>
        <p:nvPicPr>
          <p:cNvPr id="159" name="Google Shape;159;p2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459038" y="3599050"/>
            <a:ext cx="1946594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0" name="Google Shape;160;p25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3212732" y="3258175"/>
            <a:ext cx="2439218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1" name="Google Shape;161;p25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2930562" y="3939925"/>
            <a:ext cx="3282871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2" name="Google Shape;162;p25"/>
          <p:cNvPicPr preferRelativeResize="0"/>
          <p:nvPr/>
        </p:nvPicPr>
        <p:blipFill>
          <a:blip r:embed="rId7">
            <a:alphaModFix/>
          </a:blip>
          <a:stretch>
            <a:fillRect/>
          </a:stretch>
        </p:blipFill>
        <p:spPr>
          <a:xfrm>
            <a:off x="849300" y="1259450"/>
            <a:ext cx="1349125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3" name="Google Shape;163;p25"/>
          <p:cNvPicPr preferRelativeResize="0"/>
          <p:nvPr/>
        </p:nvPicPr>
        <p:blipFill>
          <a:blip r:embed="rId8">
            <a:alphaModFix/>
          </a:blip>
          <a:stretch>
            <a:fillRect/>
          </a:stretch>
        </p:blipFill>
        <p:spPr>
          <a:xfrm>
            <a:off x="2311325" y="1259450"/>
            <a:ext cx="1049320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4" name="Google Shape;164;p25"/>
          <p:cNvPicPr preferRelativeResize="0"/>
          <p:nvPr/>
        </p:nvPicPr>
        <p:blipFill>
          <a:blip r:embed="rId9">
            <a:alphaModFix/>
          </a:blip>
          <a:stretch>
            <a:fillRect/>
          </a:stretch>
        </p:blipFill>
        <p:spPr>
          <a:xfrm>
            <a:off x="3652100" y="1240275"/>
            <a:ext cx="4033884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5" name="Google Shape;165;p25"/>
          <p:cNvPicPr preferRelativeResize="0"/>
          <p:nvPr/>
        </p:nvPicPr>
        <p:blipFill>
          <a:blip r:embed="rId10">
            <a:alphaModFix/>
          </a:blip>
          <a:stretch>
            <a:fillRect/>
          </a:stretch>
        </p:blipFill>
        <p:spPr>
          <a:xfrm>
            <a:off x="5352143" y="1604564"/>
            <a:ext cx="910638" cy="2698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66" name="Google Shape;166;p25"/>
          <p:cNvPicPr preferRelativeResize="0"/>
          <p:nvPr/>
        </p:nvPicPr>
        <p:blipFill>
          <a:blip r:embed="rId11">
            <a:alphaModFix/>
          </a:blip>
          <a:stretch>
            <a:fillRect/>
          </a:stretch>
        </p:blipFill>
        <p:spPr>
          <a:xfrm>
            <a:off x="2231425" y="4438650"/>
            <a:ext cx="1533400" cy="630400"/>
          </a:xfrm>
          <a:prstGeom prst="rect">
            <a:avLst/>
          </a:prstGeom>
          <a:noFill/>
          <a:ln>
            <a:noFill/>
          </a:ln>
        </p:spPr>
      </p:pic>
      <p:sp>
        <p:nvSpPr>
          <p:cNvPr id="167" name="Google Shape;167;p25"/>
          <p:cNvSpPr txBox="1"/>
          <p:nvPr/>
        </p:nvSpPr>
        <p:spPr>
          <a:xfrm>
            <a:off x="4128425" y="4499300"/>
            <a:ext cx="4363200" cy="509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aij = 1 if |wij| &gt; threshold, 0 otherwise</a:t>
            </a:r>
            <a:endParaRPr/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1" name="Shape 1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2" name="Google Shape;172;p2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When maximizing mutual information</a:t>
            </a:r>
            <a:endParaRPr/>
          </a:p>
        </p:txBody>
      </p:sp>
      <p:sp>
        <p:nvSpPr>
          <p:cNvPr id="173" name="Google Shape;173;p2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Mutual information, energy and wiring cost are all functions of threshold.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Energy and wiring cost is minimized when maximizing mutual information between input and response</a:t>
            </a:r>
            <a:endParaRPr/>
          </a:p>
        </p:txBody>
      </p:sp>
      <p:pic>
        <p:nvPicPr>
          <p:cNvPr id="174" name="Google Shape;174;p2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833174" y="2244850"/>
            <a:ext cx="6098824" cy="2697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Google Shape;179;p2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Small world principle of network topology</a:t>
            </a:r>
            <a:endParaRPr/>
          </a:p>
        </p:txBody>
      </p:sp>
      <p:sp>
        <p:nvSpPr>
          <p:cNvPr id="180" name="Google Shape;180;p2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The middle connection threshold 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maximizes the mutual information</a:t>
            </a:r>
            <a:endParaRPr/>
          </a:p>
          <a:p>
            <a:pPr indent="-3175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minimizing energy and wiring cost.  </a:t>
            </a:r>
            <a:endParaRPr/>
          </a:p>
          <a:p>
            <a:pPr indent="-3429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It connects most of the neurons with minimum connections, following a small-world principle.</a:t>
            </a:r>
            <a:endParaRPr sz="1900">
              <a:solidFill>
                <a:schemeClr val="dk1"/>
              </a:solidFill>
              <a:highlight>
                <a:srgbClr val="E4E8EE"/>
              </a:highlight>
            </a:endParaRPr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81" name="Google Shape;181;p2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537752" y="2761900"/>
            <a:ext cx="6068502" cy="2239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59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0" name="Google Shape;60;p14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Using fMRI to measure fuctional connectivity</a:t>
            </a:r>
            <a:endParaRPr/>
          </a:p>
        </p:txBody>
      </p:sp>
      <p:sp>
        <p:nvSpPr>
          <p:cNvPr id="61" name="Google Shape;61;p14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Form connection between temporal correlated regions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Constrained by structural connectivity but not necessary equal structural connection</a:t>
            </a:r>
            <a:endParaRPr/>
          </a:p>
        </p:txBody>
      </p:sp>
      <p:pic>
        <p:nvPicPr>
          <p:cNvPr id="62" name="Google Shape;62;p14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2900" y="2318049"/>
            <a:ext cx="6773901" cy="2500802"/>
          </a:xfrm>
          <a:prstGeom prst="rect">
            <a:avLst/>
          </a:prstGeom>
          <a:noFill/>
          <a:ln>
            <a:noFill/>
          </a:ln>
        </p:spPr>
      </p:pic>
      <p:sp>
        <p:nvSpPr>
          <p:cNvPr id="63" name="Google Shape;63;p14"/>
          <p:cNvSpPr txBox="1"/>
          <p:nvPr/>
        </p:nvSpPr>
        <p:spPr>
          <a:xfrm>
            <a:off x="0" y="4764600"/>
            <a:ext cx="91440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Shine, J. M., &amp; Poldrack, R. A. (2018). Principles of dynamic network reconfiguration across diverse brain states. </a:t>
            </a:r>
            <a:r>
              <a:rPr i="1" lang="en" sz="800">
                <a:solidFill>
                  <a:srgbClr val="222222"/>
                </a:solidFill>
                <a:highlight>
                  <a:srgbClr val="FFFFFF"/>
                </a:highlight>
              </a:rPr>
              <a:t>NeuroImage</a:t>
            </a: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i="1" lang="en" sz="800">
                <a:solidFill>
                  <a:srgbClr val="222222"/>
                </a:solidFill>
                <a:highlight>
                  <a:srgbClr val="FFFFFF"/>
                </a:highlight>
              </a:rPr>
              <a:t>180</a:t>
            </a: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, 396-405.</a:t>
            </a:r>
            <a:endParaRPr sz="120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67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5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Segregated v.s. Integrated</a:t>
            </a:r>
            <a:endParaRPr/>
          </a:p>
        </p:txBody>
      </p:sp>
      <p:sp>
        <p:nvSpPr>
          <p:cNvPr id="69" name="Google Shape;69;p15"/>
          <p:cNvSpPr txBox="1"/>
          <p:nvPr>
            <p:ph idx="1" type="body"/>
          </p:nvPr>
        </p:nvSpPr>
        <p:spPr>
          <a:xfrm>
            <a:off x="311700" y="1152475"/>
            <a:ext cx="43470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Segregation (modular) 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Weak between modules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Strong within group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Integrated: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No clear distinction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Measurement of modularity: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Find partition for Modular Maximization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a</a:t>
            </a:r>
            <a:r>
              <a:rPr lang="en"/>
              <a:t>ij is the real weight between node i and j; pij is the expected random connection weight; last term is 1 only i,j are in the same module, 0 otherwise.</a:t>
            </a:r>
            <a:endParaRPr/>
          </a:p>
        </p:txBody>
      </p:sp>
      <p:pic>
        <p:nvPicPr>
          <p:cNvPr id="70" name="Google Shape;70;p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278526" y="1250950"/>
            <a:ext cx="3326526" cy="3530901"/>
          </a:xfrm>
          <a:prstGeom prst="rect">
            <a:avLst/>
          </a:prstGeom>
          <a:noFill/>
          <a:ln>
            <a:noFill/>
          </a:ln>
        </p:spPr>
      </p:pic>
      <p:pic>
        <p:nvPicPr>
          <p:cNvPr id="71" name="Google Shape;71;p15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582150" y="4157725"/>
            <a:ext cx="3989850" cy="831600"/>
          </a:xfrm>
          <a:prstGeom prst="rect">
            <a:avLst/>
          </a:prstGeom>
          <a:noFill/>
          <a:ln>
            <a:noFill/>
          </a:ln>
        </p:spPr>
      </p:pic>
      <p:sp>
        <p:nvSpPr>
          <p:cNvPr id="72" name="Google Shape;72;p15"/>
          <p:cNvSpPr txBox="1"/>
          <p:nvPr/>
        </p:nvSpPr>
        <p:spPr>
          <a:xfrm>
            <a:off x="0" y="4764600"/>
            <a:ext cx="9144000" cy="3789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Shine, J. M., &amp; Poldrack, R. A. (2018). Principles of dynamic network reconfiguration across diverse brain states. </a:t>
            </a:r>
            <a:r>
              <a:rPr i="1" lang="en" sz="800">
                <a:solidFill>
                  <a:srgbClr val="222222"/>
                </a:solidFill>
                <a:highlight>
                  <a:srgbClr val="FFFFFF"/>
                </a:highlight>
              </a:rPr>
              <a:t>NeuroImage</a:t>
            </a: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i="1" lang="en" sz="800">
                <a:solidFill>
                  <a:srgbClr val="222222"/>
                </a:solidFill>
                <a:highlight>
                  <a:srgbClr val="FFFFFF"/>
                </a:highlight>
              </a:rPr>
              <a:t>180</a:t>
            </a: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, 396-405.</a:t>
            </a:r>
            <a:endParaRPr sz="120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76" name="Shape 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" name="Google Shape;77;p16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Modularity changes during training</a:t>
            </a:r>
            <a:endParaRPr/>
          </a:p>
        </p:txBody>
      </p:sp>
      <p:sp>
        <p:nvSpPr>
          <p:cNvPr id="78" name="Google Shape;78;p16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Hypothesis: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 cognitive demanding task requires increase of integration 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Training with cognitive demanding task results in more modular network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Experiments: Control and Experiment: 1&amp;2-back in the scanner</a:t>
            </a:r>
            <a:endParaRPr/>
          </a:p>
        </p:txBody>
      </p:sp>
      <p:pic>
        <p:nvPicPr>
          <p:cNvPr id="79" name="Google Shape;79;p16"/>
          <p:cNvPicPr preferRelativeResize="0"/>
          <p:nvPr/>
        </p:nvPicPr>
        <p:blipFill rotWithShape="1">
          <a:blip r:embed="rId3">
            <a:alphaModFix/>
          </a:blip>
          <a:srcRect b="0" l="0" r="-877" t="0"/>
          <a:stretch/>
        </p:blipFill>
        <p:spPr>
          <a:xfrm>
            <a:off x="5469225" y="3005850"/>
            <a:ext cx="3136101" cy="18693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0" name="Google Shape;80;p16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795300" y="3130375"/>
            <a:ext cx="2694874" cy="1620325"/>
          </a:xfrm>
          <a:prstGeom prst="rect">
            <a:avLst/>
          </a:prstGeom>
          <a:noFill/>
          <a:ln>
            <a:noFill/>
          </a:ln>
        </p:spPr>
      </p:pic>
      <p:sp>
        <p:nvSpPr>
          <p:cNvPr id="81" name="Google Shape;81;p16"/>
          <p:cNvSpPr txBox="1"/>
          <p:nvPr/>
        </p:nvSpPr>
        <p:spPr>
          <a:xfrm>
            <a:off x="0" y="4826900"/>
            <a:ext cx="9144000" cy="3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Finc, K., Bonna, K., He, X., Lydon-Staley, D. M., Kühn, S., Duch, W., &amp; Bassett, D. S. (2020). Dynamic reconfiguration of functional brain networks during working memory training. </a:t>
            </a:r>
            <a:r>
              <a:rPr i="1" lang="en" sz="800">
                <a:solidFill>
                  <a:srgbClr val="222222"/>
                </a:solidFill>
                <a:highlight>
                  <a:srgbClr val="FFFFFF"/>
                </a:highlight>
              </a:rPr>
              <a:t>Nature communications</a:t>
            </a: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i="1" lang="en" sz="800">
                <a:solidFill>
                  <a:srgbClr val="222222"/>
                </a:solidFill>
                <a:highlight>
                  <a:srgbClr val="FFFFFF"/>
                </a:highlight>
              </a:rPr>
              <a:t>11</a:t>
            </a: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(1), 1-15.</a:t>
            </a:r>
            <a:endParaRPr sz="120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p17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Brain modularity level changes</a:t>
            </a:r>
            <a:endParaRPr/>
          </a:p>
        </p:txBody>
      </p:sp>
      <p:sp>
        <p:nvSpPr>
          <p:cNvPr id="87" name="Google Shape;87;p17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During training, modularity decrease as the task become more cognitive demanding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After training, whole brain level modularity increase</a:t>
            </a:r>
            <a:endParaRPr/>
          </a:p>
        </p:txBody>
      </p:sp>
      <p:pic>
        <p:nvPicPr>
          <p:cNvPr id="88" name="Google Shape;88;p17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78124" y="2391125"/>
            <a:ext cx="2928026" cy="2276774"/>
          </a:xfrm>
          <a:prstGeom prst="rect">
            <a:avLst/>
          </a:prstGeom>
          <a:noFill/>
          <a:ln>
            <a:noFill/>
          </a:ln>
        </p:spPr>
      </p:pic>
      <p:pic>
        <p:nvPicPr>
          <p:cNvPr id="89" name="Google Shape;89;p17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204200" y="2223774"/>
            <a:ext cx="4539226" cy="2401300"/>
          </a:xfrm>
          <a:prstGeom prst="rect">
            <a:avLst/>
          </a:prstGeom>
          <a:noFill/>
          <a:ln>
            <a:noFill/>
          </a:ln>
        </p:spPr>
      </p:pic>
      <p:sp>
        <p:nvSpPr>
          <p:cNvPr id="90" name="Google Shape;90;p17"/>
          <p:cNvSpPr txBox="1"/>
          <p:nvPr/>
        </p:nvSpPr>
        <p:spPr>
          <a:xfrm>
            <a:off x="0" y="4826900"/>
            <a:ext cx="9144000" cy="3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Finc, K., Bonna, K., He, X., Lydon-Staley, D. M., Kühn, S., Duch, W., &amp; Bassett, D. S. (2020). Dynamic reconfiguration of functional brain networks during working memory training. </a:t>
            </a:r>
            <a:r>
              <a:rPr i="1" lang="en" sz="800">
                <a:solidFill>
                  <a:srgbClr val="222222"/>
                </a:solidFill>
                <a:highlight>
                  <a:srgbClr val="FFFFFF"/>
                </a:highlight>
              </a:rPr>
              <a:t>Nature communications</a:t>
            </a: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i="1" lang="en" sz="800">
                <a:solidFill>
                  <a:srgbClr val="222222"/>
                </a:solidFill>
                <a:highlight>
                  <a:srgbClr val="FFFFFF"/>
                </a:highlight>
              </a:rPr>
              <a:t>11</a:t>
            </a: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(1), 1-15.</a:t>
            </a:r>
            <a:endParaRPr sz="120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8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 reorganization of modular network</a:t>
            </a:r>
            <a:endParaRPr/>
          </a:p>
        </p:txBody>
      </p:sp>
      <p:sp>
        <p:nvSpPr>
          <p:cNvPr id="96" name="Google Shape;96;p18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Calculate Allegiance matrix P: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Pij is the proportion of blocks during testing that node i and node j is in the same module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Training increase the allegiance in the network</a:t>
            </a:r>
            <a:endParaRPr/>
          </a:p>
        </p:txBody>
      </p:sp>
      <p:pic>
        <p:nvPicPr>
          <p:cNvPr id="97" name="Google Shape;97;p18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05675" y="2395155"/>
            <a:ext cx="5131676" cy="2286745"/>
          </a:xfrm>
          <a:prstGeom prst="rect">
            <a:avLst/>
          </a:prstGeom>
          <a:noFill/>
          <a:ln>
            <a:noFill/>
          </a:ln>
        </p:spPr>
      </p:pic>
      <p:pic>
        <p:nvPicPr>
          <p:cNvPr id="98" name="Google Shape;98;p18"/>
          <p:cNvPicPr preferRelativeResize="0"/>
          <p:nvPr/>
        </p:nvPicPr>
        <p:blipFill rotWithShape="1">
          <a:blip r:embed="rId4">
            <a:alphaModFix/>
          </a:blip>
          <a:srcRect b="0" l="0" r="-877" t="0"/>
          <a:stretch/>
        </p:blipFill>
        <p:spPr>
          <a:xfrm>
            <a:off x="5466100" y="2507850"/>
            <a:ext cx="3571000" cy="2128600"/>
          </a:xfrm>
          <a:prstGeom prst="rect">
            <a:avLst/>
          </a:prstGeom>
          <a:noFill/>
          <a:ln>
            <a:noFill/>
          </a:ln>
        </p:spPr>
      </p:pic>
      <p:sp>
        <p:nvSpPr>
          <p:cNvPr id="99" name="Google Shape;99;p18"/>
          <p:cNvSpPr txBox="1"/>
          <p:nvPr/>
        </p:nvSpPr>
        <p:spPr>
          <a:xfrm>
            <a:off x="0" y="4826900"/>
            <a:ext cx="9144000" cy="3486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Finc, K., Bonna, K., He, X., Lydon-Staley, D. M., Kühn, S., Duch, W., &amp; Bassett, D. S. (2020). Dynamic reconfiguration of functional brain networks during working memory training. </a:t>
            </a:r>
            <a:r>
              <a:rPr i="1" lang="en" sz="800">
                <a:solidFill>
                  <a:srgbClr val="222222"/>
                </a:solidFill>
                <a:highlight>
                  <a:srgbClr val="FFFFFF"/>
                </a:highlight>
              </a:rPr>
              <a:t>Nature communications</a:t>
            </a: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i="1" lang="en" sz="800">
                <a:solidFill>
                  <a:srgbClr val="222222"/>
                </a:solidFill>
                <a:highlight>
                  <a:srgbClr val="FFFFFF"/>
                </a:highlight>
              </a:rPr>
              <a:t>11</a:t>
            </a: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(1), 1-15.</a:t>
            </a:r>
            <a:endParaRPr sz="120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9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Dynamic reconfiguration of human brain networks during learning</a:t>
            </a:r>
            <a:r>
              <a:rPr lang="en"/>
              <a:t> </a:t>
            </a:r>
            <a:endParaRPr/>
          </a:p>
        </p:txBody>
      </p:sp>
      <p:sp>
        <p:nvSpPr>
          <p:cNvPr id="105" name="Google Shape;105;p19"/>
          <p:cNvSpPr txBox="1"/>
          <p:nvPr>
            <p:ph idx="1" type="body"/>
          </p:nvPr>
        </p:nvSpPr>
        <p:spPr>
          <a:xfrm>
            <a:off x="311700" y="1484725"/>
            <a:ext cx="8520600" cy="30843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Another work also showing the dynamics reconfiguration</a:t>
            </a:r>
            <a:endParaRPr/>
          </a:p>
        </p:txBody>
      </p:sp>
      <p:pic>
        <p:nvPicPr>
          <p:cNvPr id="106" name="Google Shape;106;p19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07900" y="2473275"/>
            <a:ext cx="4721851" cy="2416599"/>
          </a:xfrm>
          <a:prstGeom prst="rect">
            <a:avLst/>
          </a:prstGeom>
          <a:noFill/>
          <a:ln>
            <a:noFill/>
          </a:ln>
        </p:spPr>
      </p:pic>
      <p:pic>
        <p:nvPicPr>
          <p:cNvPr id="107" name="Google Shape;107;p19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439345" y="2421274"/>
            <a:ext cx="3287527" cy="2314074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19"/>
          <p:cNvSpPr txBox="1"/>
          <p:nvPr/>
        </p:nvSpPr>
        <p:spPr>
          <a:xfrm>
            <a:off x="0" y="4779900"/>
            <a:ext cx="9144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Bassett, D. S., Wymbs, N. F., Porter, M. A., Mucha, P. J., Carlson, J. M., &amp; Grafton, S. T. (2011). Dynamic reconfiguration of human brain networks during learning. </a:t>
            </a:r>
            <a:r>
              <a:rPr i="1" lang="en" sz="800">
                <a:solidFill>
                  <a:srgbClr val="222222"/>
                </a:solidFill>
                <a:highlight>
                  <a:srgbClr val="FFFFFF"/>
                </a:highlight>
              </a:rPr>
              <a:t>Proceedings of the National Academy of Sciences</a:t>
            </a: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i="1" lang="en" sz="800">
                <a:solidFill>
                  <a:srgbClr val="222222"/>
                </a:solidFill>
                <a:highlight>
                  <a:srgbClr val="FFFFFF"/>
                </a:highlight>
              </a:rPr>
              <a:t>108</a:t>
            </a: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(18), 7641-7646.</a:t>
            </a:r>
            <a:endParaRPr sz="120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12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20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Flexibility of the network changes during training</a:t>
            </a:r>
            <a:endParaRPr/>
          </a:p>
        </p:txBody>
      </p:sp>
      <p:sp>
        <p:nvSpPr>
          <p:cNvPr id="114" name="Google Shape;114;p20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Flexibility:</a:t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 “Flexibility” is the number of times that each node changes module a</a:t>
            </a:r>
            <a:r>
              <a:rPr lang="en"/>
              <a:t>llegiance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Temporal module is calculated by Louvain greedy algorithm (next slides)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 sz="1200">
                <a:solidFill>
                  <a:schemeClr val="dk1"/>
                </a:solidFill>
                <a:highlight>
                  <a:srgbClr val="FFFFFF"/>
                </a:highlight>
                <a:latin typeface="Times New Roman"/>
                <a:ea typeface="Times New Roman"/>
                <a:cs typeface="Times New Roman"/>
                <a:sym typeface="Times New Roman"/>
              </a:rPr>
              <a:t> </a:t>
            </a:r>
            <a:r>
              <a:rPr lang="en"/>
              <a:t>The flexibility of the network as a whole is then defined as the mean flexibility over all nodes</a:t>
            </a:r>
            <a:endParaRPr/>
          </a:p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Flexibility changes over the learning: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Increase first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Then decrease</a:t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457200" rtl="0" algn="l">
              <a:spcBef>
                <a:spcPts val="1600"/>
              </a:spcBef>
              <a:spcAft>
                <a:spcPts val="1600"/>
              </a:spcAft>
              <a:buNone/>
            </a:pPr>
            <a:r>
              <a:t/>
            </a:r>
            <a:endParaRPr/>
          </a:p>
        </p:txBody>
      </p:sp>
      <p:pic>
        <p:nvPicPr>
          <p:cNvPr id="115" name="Google Shape;115;p2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5936051" y="2749775"/>
            <a:ext cx="2814475" cy="1924075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0"/>
          <p:cNvSpPr txBox="1"/>
          <p:nvPr/>
        </p:nvSpPr>
        <p:spPr>
          <a:xfrm>
            <a:off x="0" y="4779900"/>
            <a:ext cx="9144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Bassett, D. S., Wymbs, N. F., Porter, M. A., Mucha, P. J., Carlson, J. M., &amp; Grafton, S. T. (2011). Dynamic reconfiguration of human brain networks during learning. </a:t>
            </a:r>
            <a:r>
              <a:rPr i="1" lang="en" sz="800">
                <a:solidFill>
                  <a:srgbClr val="222222"/>
                </a:solidFill>
                <a:highlight>
                  <a:srgbClr val="FFFFFF"/>
                </a:highlight>
              </a:rPr>
              <a:t>Proceedings of the National Academy of Sciences</a:t>
            </a: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i="1" lang="en" sz="800">
                <a:solidFill>
                  <a:srgbClr val="222222"/>
                </a:solidFill>
                <a:highlight>
                  <a:srgbClr val="FFFFFF"/>
                </a:highlight>
              </a:rPr>
              <a:t>108</a:t>
            </a:r>
            <a:r>
              <a:rPr lang="en" sz="800">
                <a:solidFill>
                  <a:srgbClr val="222222"/>
                </a:solidFill>
                <a:highlight>
                  <a:srgbClr val="FFFFFF"/>
                </a:highlight>
              </a:rPr>
              <a:t>(18), 7641-7646.</a:t>
            </a:r>
            <a:endParaRPr sz="120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>
  <p:cSld>
    <p:spTree>
      <p:nvGrpSpPr>
        <p:cNvPr id="120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21"/>
          <p:cNvSpPr txBox="1"/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457200" rtl="0" algn="l">
              <a:lnSpc>
                <a:spcPct val="115000"/>
              </a:lnSpc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Louvain greedy algorithm</a:t>
            </a:r>
            <a:endParaRPr/>
          </a:p>
        </p:txBody>
      </p:sp>
      <p:sp>
        <p:nvSpPr>
          <p:cNvPr id="122" name="Google Shape;122;p21"/>
          <p:cNvSpPr txBox="1"/>
          <p:nvPr>
            <p:ph idx="1" type="body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-342900" lvl="0" marL="457200" rtl="0" algn="l">
              <a:spcBef>
                <a:spcPts val="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Modular across different temporal layers are recalculated by the following:</a:t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0" lvl="0" marL="0" rtl="0" algn="l">
              <a:spcBef>
                <a:spcPts val="1600"/>
              </a:spcBef>
              <a:spcAft>
                <a:spcPts val="0"/>
              </a:spcAft>
              <a:buNone/>
            </a:pPr>
            <a:r>
              <a:t/>
            </a:r>
            <a:endParaRPr/>
          </a:p>
          <a:p>
            <a:pPr indent="-342900" lvl="0" marL="457200" rtl="0" algn="l">
              <a:spcBef>
                <a:spcPts val="1600"/>
              </a:spcBef>
              <a:spcAft>
                <a:spcPts val="0"/>
              </a:spcAft>
              <a:buSzPts val="1800"/>
              <a:buChar char="●"/>
            </a:pPr>
            <a:r>
              <a:rPr lang="en"/>
              <a:t>Jointly maximize the a module assignment function for assigning </a:t>
            </a:r>
            <a:r>
              <a:rPr i="1" lang="en"/>
              <a:t>gil</a:t>
            </a:r>
            <a:r>
              <a:rPr lang="en"/>
              <a:t>: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If node i in layer l is in the same module of node j in layer r, the               is 1.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                                             Different from 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details are in the supplementary under the section “Multilayer Network Modularity: Temporal Dynamics of Intra-Session Connectivity” (page 12) (</a:t>
            </a:r>
            <a:r>
              <a:rPr lang="en" sz="1100" u="sng">
                <a:solidFill>
                  <a:schemeClr val="accent5"/>
                </a:solidFill>
                <a:hlinkClick r:id="rId3"/>
              </a:rPr>
              <a:t>https://www.pnas.org/content/pnas/suppl/2011/04/18/1018985108.DCSupplemental/Appendix.pdf</a:t>
            </a:r>
            <a:r>
              <a:rPr lang="en"/>
              <a:t>)</a:t>
            </a:r>
            <a:endParaRPr/>
          </a:p>
          <a:p>
            <a:pPr indent="-317500" lvl="1" marL="914400" rtl="0" algn="l">
              <a:spcBef>
                <a:spcPts val="0"/>
              </a:spcBef>
              <a:spcAft>
                <a:spcPts val="0"/>
              </a:spcAft>
              <a:buSzPts val="1400"/>
              <a:buChar char="○"/>
            </a:pPr>
            <a:r>
              <a:rPr lang="en"/>
              <a:t>the first proposal of Louvain greedy algorithm can be found in </a:t>
            </a:r>
            <a:endParaRPr/>
          </a:p>
          <a:p>
            <a:pPr indent="-317500" lvl="2" marL="1371600" rtl="0" algn="l">
              <a:spcBef>
                <a:spcPts val="0"/>
              </a:spcBef>
              <a:spcAft>
                <a:spcPts val="0"/>
              </a:spcAft>
              <a:buSzPts val="1400"/>
              <a:buChar char="■"/>
            </a:pP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</a:rPr>
              <a:t>Mucha, P. J., Richardson, T., Macon, K., Porter, M. A., &amp; Onnela, J. P. (2010). Community structure in time-dependent, multiscale, and multiplex networks. </a:t>
            </a:r>
            <a:r>
              <a:rPr i="1" lang="en" sz="1000">
                <a:solidFill>
                  <a:srgbClr val="222222"/>
                </a:solidFill>
                <a:highlight>
                  <a:srgbClr val="FFFFFF"/>
                </a:highlight>
              </a:rPr>
              <a:t>science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i="1" lang="en" sz="1000">
                <a:solidFill>
                  <a:srgbClr val="222222"/>
                </a:solidFill>
                <a:highlight>
                  <a:srgbClr val="FFFFFF"/>
                </a:highlight>
              </a:rPr>
              <a:t>328</a:t>
            </a:r>
            <a:r>
              <a:rPr lang="en" sz="1000">
                <a:solidFill>
                  <a:srgbClr val="222222"/>
                </a:solidFill>
                <a:highlight>
                  <a:srgbClr val="FFFFFF"/>
                </a:highlight>
              </a:rPr>
              <a:t>(5980), 876-878.</a:t>
            </a:r>
            <a:endParaRPr/>
          </a:p>
        </p:txBody>
      </p:sp>
      <p:pic>
        <p:nvPicPr>
          <p:cNvPr id="123" name="Google Shape;123;p21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1235500" y="1905000"/>
            <a:ext cx="6553200" cy="876300"/>
          </a:xfrm>
          <a:prstGeom prst="rect">
            <a:avLst/>
          </a:prstGeom>
          <a:noFill/>
          <a:ln>
            <a:noFill/>
          </a:ln>
        </p:spPr>
      </p:pic>
      <p:sp>
        <p:nvSpPr>
          <p:cNvPr id="124" name="Google Shape;124;p21"/>
          <p:cNvSpPr txBox="1"/>
          <p:nvPr/>
        </p:nvSpPr>
        <p:spPr>
          <a:xfrm>
            <a:off x="0" y="4902375"/>
            <a:ext cx="9144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noAutofit/>
          </a:bodyPr>
          <a:lstStyle/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">
                <a:solidFill>
                  <a:srgbClr val="222222"/>
                </a:solidFill>
                <a:highlight>
                  <a:srgbClr val="FFFFFF"/>
                </a:highlight>
              </a:rPr>
              <a:t>Bassett, D. S., Wymbs, N. F., Porter, M. A., Mucha, P. J., Carlson, J. M., &amp; Grafton, S. T. (2011). Dynamic reconfiguration of human brain networks during learning. </a:t>
            </a:r>
            <a:r>
              <a:rPr i="1" lang="en" sz="600">
                <a:solidFill>
                  <a:srgbClr val="222222"/>
                </a:solidFill>
                <a:highlight>
                  <a:srgbClr val="FFFFFF"/>
                </a:highlight>
              </a:rPr>
              <a:t>Proceedings of the National Academy of Sciences</a:t>
            </a:r>
            <a:r>
              <a:rPr lang="en" sz="600">
                <a:solidFill>
                  <a:srgbClr val="222222"/>
                </a:solidFill>
                <a:highlight>
                  <a:srgbClr val="FFFFFF"/>
                </a:highlight>
              </a:rPr>
              <a:t>, </a:t>
            </a:r>
            <a:r>
              <a:rPr i="1" lang="en" sz="600">
                <a:solidFill>
                  <a:srgbClr val="222222"/>
                </a:solidFill>
                <a:highlight>
                  <a:srgbClr val="FFFFFF"/>
                </a:highlight>
              </a:rPr>
              <a:t>108</a:t>
            </a:r>
            <a:r>
              <a:rPr lang="en" sz="600">
                <a:solidFill>
                  <a:srgbClr val="222222"/>
                </a:solidFill>
                <a:highlight>
                  <a:srgbClr val="FFFFFF"/>
                </a:highlight>
              </a:rPr>
              <a:t>(18), 7641-7646.</a:t>
            </a:r>
            <a:endParaRPr sz="1000"/>
          </a:p>
        </p:txBody>
      </p:sp>
      <p:pic>
        <p:nvPicPr>
          <p:cNvPr descr="\delta_{ij} = 1 \text{ if } i=j, 0 \text{ otherwise.}" id="125" name="Google Shape;125;p21" title="MathEquation,#000000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1338950" y="3336375"/>
            <a:ext cx="2105850" cy="2553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delta(g_{il}, g_{jr})" id="126" name="Google Shape;126;p21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4767745" y="3336375"/>
            <a:ext cx="807432" cy="255350"/>
          </a:xfrm>
          <a:prstGeom prst="rect">
            <a:avLst/>
          </a:prstGeom>
          <a:noFill/>
          <a:ln>
            <a:noFill/>
          </a:ln>
        </p:spPr>
      </p:pic>
      <p:pic>
        <p:nvPicPr>
          <p:cNvPr descr="\delta(g_{il}, g_{jr})" id="127" name="Google Shape;127;p21" title="MathEquation,#000000"/>
          <p:cNvPicPr preferRelativeResize="0"/>
          <p:nvPr/>
        </p:nvPicPr>
        <p:blipFill>
          <a:blip r:embed="rId6">
            <a:alphaModFix/>
          </a:blip>
          <a:stretch>
            <a:fillRect/>
          </a:stretch>
        </p:blipFill>
        <p:spPr>
          <a:xfrm>
            <a:off x="6123225" y="3131000"/>
            <a:ext cx="649374" cy="20537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mple Light">
  <a:themeElements>
    <a:clrScheme name="Simple Light">
      <a:dk1>
        <a:srgbClr val="000000"/>
      </a:dk1>
      <a:lt1>
        <a:srgbClr val="FFFFFF"/>
      </a:lt1>
      <a:dk2>
        <a:srgbClr val="595959"/>
      </a:dk2>
      <a:lt2>
        <a:srgbClr val="EEEEEE"/>
      </a:lt2>
      <a:accent1>
        <a:srgbClr val="FFAB40"/>
      </a:accent1>
      <a:accent2>
        <a:srgbClr val="212121"/>
      </a:accent2>
      <a:accent3>
        <a:srgbClr val="78909C"/>
      </a:accent3>
      <a:accent4>
        <a:srgbClr val="FFAB40"/>
      </a:accent4>
      <a:accent5>
        <a:srgbClr val="0097A7"/>
      </a:accent5>
      <a:accent6>
        <a:srgbClr val="EEFF41"/>
      </a:accent6>
      <a:hlink>
        <a:srgbClr val="0097A7"/>
      </a:hlink>
      <a:folHlink>
        <a:srgbClr val="0097A7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